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8" r:id="rId2"/>
    <p:sldId id="261" r:id="rId3"/>
    <p:sldId id="264" r:id="rId4"/>
    <p:sldId id="259" r:id="rId5"/>
    <p:sldId id="263" r:id="rId6"/>
    <p:sldId id="260" r:id="rId7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0A13"/>
    <a:srgbClr val="2FE538"/>
    <a:srgbClr val="32C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91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690471486343735E-4"/>
          <c:y val="2.4622736489044564E-2"/>
          <c:w val="0.94820113971735054"/>
          <c:h val="0.836564414270311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9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48F-4926-88DE-12392550E82F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148F-4926-88DE-12392550E82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Sayfa1!$A$2:$A$12</c:f>
              <c:strCache>
                <c:ptCount val="1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2023 İlk 10 ay</c:v>
                </c:pt>
                <c:pt idx="10">
                  <c:v>2024 İlk 10 ay</c:v>
                </c:pt>
              </c:strCache>
            </c:strRef>
          </c:cat>
          <c:val>
            <c:numRef>
              <c:f>Sayfa1!$B$2:$B$12</c:f>
              <c:numCache>
                <c:formatCode>_ * #,##0_ \ [$$-C0C]_ ;_ * \-#,##0\ \ [$$-C0C]_ ;_ * "-"_ \ [$$-C0C]_ ;_ @_ </c:formatCode>
                <c:ptCount val="11"/>
                <c:pt idx="0">
                  <c:v>271922181.55999988</c:v>
                </c:pt>
                <c:pt idx="1">
                  <c:v>244974186.84</c:v>
                </c:pt>
                <c:pt idx="2">
                  <c:v>247342010.57999995</c:v>
                </c:pt>
                <c:pt idx="3">
                  <c:v>256918301</c:v>
                </c:pt>
                <c:pt idx="4">
                  <c:v>256019735</c:v>
                </c:pt>
                <c:pt idx="5">
                  <c:v>255384677.49000001</c:v>
                </c:pt>
                <c:pt idx="6">
                  <c:v>320236170.74000001</c:v>
                </c:pt>
                <c:pt idx="7">
                  <c:v>386129005</c:v>
                </c:pt>
                <c:pt idx="8">
                  <c:v>442465554.79999942</c:v>
                </c:pt>
                <c:pt idx="9">
                  <c:v>365815552.37</c:v>
                </c:pt>
                <c:pt idx="10">
                  <c:v>385979865.82999998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8F-4926-88DE-12392550E82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230318111"/>
        <c:axId val="1"/>
      </c:barChart>
      <c:catAx>
        <c:axId val="1230318111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tr-T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numFmt formatCode="#,##0" sourceLinked="0"/>
        <c:majorTickMark val="none"/>
        <c:minorTickMark val="none"/>
        <c:tickLblPos val="nextTo"/>
        <c:crossAx val="1230318111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996014387090505E-2"/>
          <c:y val="5.5210407853026784E-2"/>
          <c:w val="0.95700398561290945"/>
          <c:h val="0.92982358971941692"/>
        </c:manualLayout>
      </c:layout>
      <c:doughnut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B7-4A1E-BEF0-8D6D6D5669E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dLbl>
              <c:idx val="4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343765189073589"/>
                      <c:h val="0.1752144734206153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4B7-4A1E-BEF0-8D6D6D5669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Sayfa1!$A$2:$A$7</c:f>
              <c:strCache>
                <c:ptCount val="5"/>
                <c:pt idx="0">
                  <c:v>Irak</c:v>
                </c:pt>
                <c:pt idx="1">
                  <c:v>Rusya</c:v>
                </c:pt>
                <c:pt idx="2">
                  <c:v>Hollanda</c:v>
                </c:pt>
                <c:pt idx="3">
                  <c:v>A.B.D.</c:v>
                </c:pt>
                <c:pt idx="4">
                  <c:v>Romanya</c:v>
                </c:pt>
              </c:strCache>
            </c:strRef>
          </c:cat>
          <c:val>
            <c:numRef>
              <c:f>Sayfa1!$B$2:$B$7</c:f>
              <c:numCache>
                <c:formatCode>General</c:formatCode>
                <c:ptCount val="6"/>
                <c:pt idx="0">
                  <c:v>29.7</c:v>
                </c:pt>
                <c:pt idx="1">
                  <c:v>28.2</c:v>
                </c:pt>
                <c:pt idx="2">
                  <c:v>28.1</c:v>
                </c:pt>
                <c:pt idx="3">
                  <c:v>24.4</c:v>
                </c:pt>
                <c:pt idx="4">
                  <c:v>21.5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B7-4A1E-BEF0-8D6D6D5669E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4"/>
              <c:layout>
                <c:manualLayout>
                  <c:x val="-4.5441217223510261E-3"/>
                  <c:y val="2.1232682812372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AB8-4016-923F-230D14D89786}"/>
                </c:ext>
              </c:extLst>
            </c:dLbl>
            <c:dLbl>
              <c:idx val="5"/>
              <c:layout>
                <c:manualLayout>
                  <c:x val="-6.8161825835264134E-3"/>
                  <c:y val="1.39612917924860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AB8-4016-923F-230D14D89786}"/>
                </c:ext>
              </c:extLst>
            </c:dLbl>
            <c:numFmt formatCode="#,##0\ [$$-C0C]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Sayfa1!$A$2:$A$9</c:f>
              <c:numCache>
                <c:formatCode>General</c:formatCode>
                <c:ptCount val="8"/>
                <c:pt idx="0">
                  <c:v>380891</c:v>
                </c:pt>
                <c:pt idx="1">
                  <c:v>330720</c:v>
                </c:pt>
                <c:pt idx="2">
                  <c:v>330749</c:v>
                </c:pt>
                <c:pt idx="3">
                  <c:v>330710</c:v>
                </c:pt>
                <c:pt idx="4">
                  <c:v>330530</c:v>
                </c:pt>
                <c:pt idx="5">
                  <c:v>340530</c:v>
                </c:pt>
                <c:pt idx="6">
                  <c:v>340520</c:v>
                </c:pt>
                <c:pt idx="7">
                  <c:v>360610</c:v>
                </c:pt>
              </c:numCache>
            </c:numRef>
          </c:cat>
          <c:val>
            <c:numRef>
              <c:f>Sayfa1!$B$2:$B$9</c:f>
              <c:numCache>
                <c:formatCode>General</c:formatCode>
                <c:ptCount val="8"/>
                <c:pt idx="0">
                  <c:v>20668114</c:v>
                </c:pt>
                <c:pt idx="1">
                  <c:v>10349991</c:v>
                </c:pt>
                <c:pt idx="2">
                  <c:v>4553622</c:v>
                </c:pt>
                <c:pt idx="3">
                  <c:v>3502904</c:v>
                </c:pt>
                <c:pt idx="4">
                  <c:v>896855</c:v>
                </c:pt>
                <c:pt idx="5">
                  <c:v>693249</c:v>
                </c:pt>
                <c:pt idx="6">
                  <c:v>413628</c:v>
                </c:pt>
                <c:pt idx="7">
                  <c:v>161351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B8-4016-923F-230D14D8978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17306424"/>
        <c:axId val="417312904"/>
      </c:barChart>
      <c:catAx>
        <c:axId val="417306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417312904"/>
        <c:crosses val="autoZero"/>
        <c:auto val="1"/>
        <c:lblAlgn val="ctr"/>
        <c:lblOffset val="100"/>
        <c:noMultiLvlLbl val="0"/>
      </c:catAx>
      <c:valAx>
        <c:axId val="4173129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730642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0.03788</cdr:x>
      <cdr:y>0.02993</cdr:y>
    </cdr:from>
    <cdr:to>
      <cdr:x>1</cdr:x>
      <cdr:y>0.10842</cdr:y>
    </cdr:to>
    <cdr:sp macro="" textlink="">
      <cdr:nvSpPr>
        <cdr:cNvPr id="2" name="Metin kutusu 5">
          <a:extLst xmlns:a="http://schemas.openxmlformats.org/drawingml/2006/main">
            <a:ext uri="{FF2B5EF4-FFF2-40B4-BE49-F238E27FC236}">
              <a16:creationId xmlns:a16="http://schemas.microsoft.com/office/drawing/2014/main" id="{EE5B0BD6-8C15-4233-E29E-4B1E6B365B73}"/>
            </a:ext>
          </a:extLst>
        </cdr:cNvPr>
        <cdr:cNvSpPr txBox="1"/>
      </cdr:nvSpPr>
      <cdr:spPr>
        <a:xfrm xmlns:a="http://schemas.openxmlformats.org/drawingml/2006/main">
          <a:off x="211749" y="140809"/>
          <a:ext cx="5377890" cy="3693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</a:schemeClr>
        </a:solidFill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r-TR" b="1" dirty="0"/>
            <a:t>2023 Yılı Ürün Bazında Dünya Aerosol İthalatı (1.000$)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6DAED-ADC7-4281-83AE-0CBD7559B5D8}" type="datetimeFigureOut">
              <a:rPr lang="tr-TR" smtClean="0"/>
              <a:t>16.11.2024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1C1F0-9249-45C2-9255-CFC623110E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9035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sad@aerosol.org.tr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24B697-714F-5F97-21F9-49C0AE635F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sim1.jpg">
            <a:extLst>
              <a:ext uri="{FF2B5EF4-FFF2-40B4-BE49-F238E27FC236}">
                <a16:creationId xmlns:a16="http://schemas.microsoft.com/office/drawing/2014/main" id="{035C69B4-49AD-0E03-14C6-E5D21C4C3B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320"/>
            <a:ext cx="2286000" cy="128587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28E960F-4CDA-39D1-0DC6-0E4DBB3285B0}"/>
              </a:ext>
            </a:extLst>
          </p:cNvPr>
          <p:cNvSpPr/>
          <p:nvPr/>
        </p:nvSpPr>
        <p:spPr>
          <a:xfrm>
            <a:off x="0" y="868680"/>
            <a:ext cx="12188952" cy="57150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FA6C1582-F51B-3B23-E442-88D8C4275A62}"/>
              </a:ext>
            </a:extLst>
          </p:cNvPr>
          <p:cNvSpPr txBox="1"/>
          <p:nvPr/>
        </p:nvSpPr>
        <p:spPr>
          <a:xfrm>
            <a:off x="988142" y="2369110"/>
            <a:ext cx="10515600" cy="27392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tr-TR" sz="3600" i="1" dirty="0"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  <a:p>
            <a:pPr algn="ctr"/>
            <a:r>
              <a:rPr lang="tr-TR" sz="3600" i="1" dirty="0"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 GELENEKSEL ULUSLARARASI KOZMETİK KONGRESİ</a:t>
            </a:r>
          </a:p>
          <a:p>
            <a:pPr algn="ctr"/>
            <a:r>
              <a:rPr lang="tr-TR" sz="3600" i="1" dirty="0"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tr-TR" sz="3200" i="1" dirty="0"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ASAD - AEROSOL SANAYİCİLERİ DERNEĞİ SUNUMU</a:t>
            </a:r>
          </a:p>
          <a:p>
            <a:pPr algn="ctr"/>
            <a:endParaRPr lang="tr-TR" sz="3600" i="1" dirty="0"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  <a:p>
            <a:pPr algn="ctr"/>
            <a:r>
              <a:rPr lang="tr-TR" sz="2800" i="1" dirty="0"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16-18 Aralık 2024</a:t>
            </a:r>
            <a:endParaRPr lang="tr-TR" i="1" dirty="0"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2409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35697B-D664-9256-0263-1D7300B017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sim1.jpg">
            <a:extLst>
              <a:ext uri="{FF2B5EF4-FFF2-40B4-BE49-F238E27FC236}">
                <a16:creationId xmlns:a16="http://schemas.microsoft.com/office/drawing/2014/main" id="{0862ABCB-F6BF-407C-5969-C819075CC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320"/>
            <a:ext cx="2286000" cy="128587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338F80E-7CBD-71B0-724C-DA71E9D7903E}"/>
              </a:ext>
            </a:extLst>
          </p:cNvPr>
          <p:cNvSpPr/>
          <p:nvPr/>
        </p:nvSpPr>
        <p:spPr>
          <a:xfrm>
            <a:off x="0" y="868680"/>
            <a:ext cx="12188952" cy="57150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B6C9F130-978C-0936-9542-873D3AA59FC3}"/>
              </a:ext>
            </a:extLst>
          </p:cNvPr>
          <p:cNvSpPr txBox="1"/>
          <p:nvPr/>
        </p:nvSpPr>
        <p:spPr>
          <a:xfrm>
            <a:off x="8122641" y="1976195"/>
            <a:ext cx="389729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2023 Yılının İlk 10 Ayı İhracatı</a:t>
            </a:r>
            <a:r>
              <a:rPr lang="tr-TR" dirty="0"/>
              <a:t> </a:t>
            </a:r>
          </a:p>
          <a:p>
            <a:r>
              <a:rPr lang="tr-TR" dirty="0"/>
              <a:t>366 milyon $</a:t>
            </a:r>
          </a:p>
          <a:p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2024 Yılının İlk 10 Ayı İhracatı</a:t>
            </a:r>
            <a:endParaRPr lang="tr-TR" dirty="0"/>
          </a:p>
          <a:p>
            <a:r>
              <a:rPr lang="tr-TR" dirty="0"/>
              <a:t>386 milyon $ (%5,5 artış)</a:t>
            </a:r>
          </a:p>
          <a:p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2024 yılı sonu itibariyle Tahmin Edilen İhracat</a:t>
            </a:r>
            <a:r>
              <a:rPr lang="tr-TR" dirty="0"/>
              <a:t> 460 milyon $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5256B8E9-CD6A-406F-D077-5DD6F392DE7E}"/>
              </a:ext>
            </a:extLst>
          </p:cNvPr>
          <p:cNvSpPr txBox="1"/>
          <p:nvPr/>
        </p:nvSpPr>
        <p:spPr>
          <a:xfrm>
            <a:off x="1685273" y="6586678"/>
            <a:ext cx="88182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/>
              <a:t>Türkiye İhracatı Verileri : İMMİB- İstanbul Maden ve Metaller İhracatçı Birlikleri                        Dünya İthalatı Verileri : trademap.org</a:t>
            </a:r>
          </a:p>
        </p:txBody>
      </p:sp>
      <p:grpSp>
        <p:nvGrpSpPr>
          <p:cNvPr id="9" name="Grup 8">
            <a:extLst>
              <a:ext uri="{FF2B5EF4-FFF2-40B4-BE49-F238E27FC236}">
                <a16:creationId xmlns:a16="http://schemas.microsoft.com/office/drawing/2014/main" id="{D4F92A3B-E135-C10A-E8BB-4A97971E7F4A}"/>
              </a:ext>
            </a:extLst>
          </p:cNvPr>
          <p:cNvGrpSpPr/>
          <p:nvPr/>
        </p:nvGrpSpPr>
        <p:grpSpPr>
          <a:xfrm>
            <a:off x="484731" y="1976195"/>
            <a:ext cx="7960840" cy="4289777"/>
            <a:chOff x="2344" y="2825665"/>
            <a:chExt cx="7960840" cy="3565810"/>
          </a:xfrm>
        </p:grpSpPr>
        <p:graphicFrame>
          <p:nvGraphicFramePr>
            <p:cNvPr id="7" name="Grafik 6">
              <a:extLst>
                <a:ext uri="{FF2B5EF4-FFF2-40B4-BE49-F238E27FC236}">
                  <a16:creationId xmlns:a16="http://schemas.microsoft.com/office/drawing/2014/main" id="{89F9AF14-291A-A3F3-878B-815CA683FB0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3178342"/>
                </p:ext>
              </p:extLst>
            </p:nvPr>
          </p:nvGraphicFramePr>
          <p:xfrm>
            <a:off x="2344" y="2825665"/>
            <a:ext cx="7960840" cy="356581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8" name="Ok: Yukarı 7">
              <a:extLst>
                <a:ext uri="{FF2B5EF4-FFF2-40B4-BE49-F238E27FC236}">
                  <a16:creationId xmlns:a16="http://schemas.microsoft.com/office/drawing/2014/main" id="{4558BB0C-01B4-6BB9-ACEB-D98FF4CF5263}"/>
                </a:ext>
              </a:extLst>
            </p:cNvPr>
            <p:cNvSpPr/>
            <p:nvPr/>
          </p:nvSpPr>
          <p:spPr>
            <a:xfrm rot="3853792">
              <a:off x="6668817" y="2856206"/>
              <a:ext cx="555423" cy="879450"/>
            </a:xfrm>
            <a:prstGeom prst="upArrow">
              <a:avLst/>
            </a:prstGeom>
            <a:solidFill>
              <a:srgbClr val="2FE538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tr-TR" sz="1600" dirty="0">
                  <a:solidFill>
                    <a:schemeClr val="tx1"/>
                  </a:solidFill>
                </a:rPr>
                <a:t>% </a:t>
              </a:r>
              <a:r>
                <a:rPr lang="tr-TR" sz="16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5,5</a:t>
              </a:r>
              <a:endParaRPr lang="tr-TR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B6A30A89-6928-688B-D21D-B46FD8E970A3}"/>
              </a:ext>
            </a:extLst>
          </p:cNvPr>
          <p:cNvSpPr txBox="1"/>
          <p:nvPr/>
        </p:nvSpPr>
        <p:spPr>
          <a:xfrm>
            <a:off x="484731" y="1448600"/>
            <a:ext cx="5501442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tr-TR" sz="2000" b="1" dirty="0"/>
              <a:t>2024 Yılı Türk Aerosol Sektörü İhracat Performansı</a:t>
            </a:r>
          </a:p>
        </p:txBody>
      </p:sp>
    </p:spTree>
    <p:extLst>
      <p:ext uri="{BB962C8B-B14F-4D97-AF65-F5344CB8AC3E}">
        <p14:creationId xmlns:p14="http://schemas.microsoft.com/office/powerpoint/2010/main" val="2331298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032E15-3149-C109-B4E2-DED4E60FC8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sim1.jpg">
            <a:extLst>
              <a:ext uri="{FF2B5EF4-FFF2-40B4-BE49-F238E27FC236}">
                <a16:creationId xmlns:a16="http://schemas.microsoft.com/office/drawing/2014/main" id="{1A20A131-435B-CAF6-18A4-A8DAE22912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320"/>
            <a:ext cx="2286000" cy="128587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A684622-CEB1-8007-285E-1A2608E21086}"/>
              </a:ext>
            </a:extLst>
          </p:cNvPr>
          <p:cNvSpPr/>
          <p:nvPr/>
        </p:nvSpPr>
        <p:spPr>
          <a:xfrm>
            <a:off x="0" y="868680"/>
            <a:ext cx="12188952" cy="57150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12" name="Grafik 11">
            <a:extLst>
              <a:ext uri="{FF2B5EF4-FFF2-40B4-BE49-F238E27FC236}">
                <a16:creationId xmlns:a16="http://schemas.microsoft.com/office/drawing/2014/main" id="{1F12004D-2263-A0DC-8C89-E331A50052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198369"/>
              </p:ext>
            </p:extLst>
          </p:nvPr>
        </p:nvGraphicFramePr>
        <p:xfrm>
          <a:off x="457200" y="1914514"/>
          <a:ext cx="4343400" cy="4074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Metin kutusu 15">
            <a:extLst>
              <a:ext uri="{FF2B5EF4-FFF2-40B4-BE49-F238E27FC236}">
                <a16:creationId xmlns:a16="http://schemas.microsoft.com/office/drawing/2014/main" id="{BE4E8AB5-9776-3186-6521-CF4C51BCD2F3}"/>
              </a:ext>
            </a:extLst>
          </p:cNvPr>
          <p:cNvSpPr txBox="1"/>
          <p:nvPr/>
        </p:nvSpPr>
        <p:spPr>
          <a:xfrm>
            <a:off x="5486899" y="2523673"/>
            <a:ext cx="54711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000" b="1" dirty="0"/>
              <a:t>Irak</a:t>
            </a:r>
            <a:r>
              <a:rPr lang="tr-TR" sz="2000" dirty="0"/>
              <a:t>: 		29,7 milyon $ (Pay: %7,7)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b="1" dirty="0"/>
              <a:t>Rusya</a:t>
            </a:r>
            <a:r>
              <a:rPr lang="tr-TR" sz="2000" dirty="0"/>
              <a:t>: 		28,2 milyon $ (Pay: %7,3)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b="1" dirty="0"/>
              <a:t>Hollanda: 	</a:t>
            </a:r>
            <a:r>
              <a:rPr lang="tr-TR" sz="2000" dirty="0"/>
              <a:t>28,1</a:t>
            </a:r>
            <a:r>
              <a:rPr lang="tr-TR" sz="2000" b="1" dirty="0"/>
              <a:t> </a:t>
            </a:r>
            <a:r>
              <a:rPr lang="tr-TR" sz="2000" dirty="0"/>
              <a:t>milyon $ (Pay: %7,3)</a:t>
            </a:r>
            <a:endParaRPr lang="tr-TR" sz="20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000" b="1" dirty="0"/>
              <a:t>ABD: 		</a:t>
            </a:r>
            <a:r>
              <a:rPr lang="tr-TR" sz="2000" dirty="0"/>
              <a:t>24,4</a:t>
            </a:r>
            <a:r>
              <a:rPr lang="tr-TR" sz="2000" b="1" dirty="0"/>
              <a:t> </a:t>
            </a:r>
            <a:r>
              <a:rPr lang="tr-TR" sz="2000" dirty="0"/>
              <a:t>milyon $ (Pay: %6,3)</a:t>
            </a:r>
            <a:endParaRPr lang="tr-TR" sz="20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000" b="1" dirty="0"/>
              <a:t>Romanya: 	</a:t>
            </a:r>
            <a:r>
              <a:rPr lang="tr-TR" sz="2000" dirty="0"/>
              <a:t>21,5</a:t>
            </a:r>
            <a:r>
              <a:rPr lang="tr-TR" sz="2000" b="1" dirty="0"/>
              <a:t> </a:t>
            </a:r>
            <a:r>
              <a:rPr lang="tr-TR" sz="2000" dirty="0"/>
              <a:t>milyon $ (Pay: %5,6)</a:t>
            </a:r>
            <a:endParaRPr lang="tr-TR" sz="2000" b="1" dirty="0"/>
          </a:p>
          <a:p>
            <a:pPr>
              <a:buFont typeface="Arial" panose="020B0604020202020204" pitchFamily="34" charset="0"/>
              <a:buChar char="•"/>
            </a:pPr>
            <a:endParaRPr lang="tr-T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000" b="1" dirty="0"/>
              <a:t>Toplam İlk 5 Ülke İhracat Payı</a:t>
            </a:r>
            <a:r>
              <a:rPr lang="tr-TR" sz="2000" dirty="0"/>
              <a:t>: %34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7F1E8DCC-998F-3701-7D86-57533950B1EA}"/>
              </a:ext>
            </a:extLst>
          </p:cNvPr>
          <p:cNvSpPr txBox="1"/>
          <p:nvPr/>
        </p:nvSpPr>
        <p:spPr>
          <a:xfrm>
            <a:off x="1685273" y="6586678"/>
            <a:ext cx="88182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/>
              <a:t>Türkiye İhracatı Verileri : İMMİB- İstanbul Maden ve Metaller İhracatçı Birlikleri                        Dünya İthalatı Verileri : trademap.org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4C771AD2-8068-498A-9311-48CA17DBBC72}"/>
              </a:ext>
            </a:extLst>
          </p:cNvPr>
          <p:cNvSpPr txBox="1"/>
          <p:nvPr/>
        </p:nvSpPr>
        <p:spPr>
          <a:xfrm>
            <a:off x="5486899" y="2163333"/>
            <a:ext cx="6001385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sz="2000" b="1" dirty="0"/>
              <a:t>2024 Yılı İlk 10 Ay Ülkelere Göre İhracat Rakamları</a:t>
            </a:r>
          </a:p>
        </p:txBody>
      </p:sp>
    </p:spTree>
    <p:extLst>
      <p:ext uri="{BB962C8B-B14F-4D97-AF65-F5344CB8AC3E}">
        <p14:creationId xmlns:p14="http://schemas.microsoft.com/office/powerpoint/2010/main" val="3564221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67A32D-B4FA-436C-2F3F-E9DE4EB6AD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sim1.jpg">
            <a:extLst>
              <a:ext uri="{FF2B5EF4-FFF2-40B4-BE49-F238E27FC236}">
                <a16:creationId xmlns:a16="http://schemas.microsoft.com/office/drawing/2014/main" id="{83773F21-5B7E-400C-1E52-DA055A16F0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320"/>
            <a:ext cx="2286000" cy="128587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B6B8512-E0FE-93A2-ABA7-B24FEBD02DBE}"/>
              </a:ext>
            </a:extLst>
          </p:cNvPr>
          <p:cNvSpPr/>
          <p:nvPr/>
        </p:nvSpPr>
        <p:spPr>
          <a:xfrm>
            <a:off x="0" y="868680"/>
            <a:ext cx="12188952" cy="57150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DD2DDB6D-5179-D78F-7F01-6490F93F7B01}"/>
              </a:ext>
            </a:extLst>
          </p:cNvPr>
          <p:cNvSpPr txBox="1"/>
          <p:nvPr/>
        </p:nvSpPr>
        <p:spPr>
          <a:xfrm>
            <a:off x="623021" y="1478818"/>
            <a:ext cx="6966268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tr-TR" sz="2000" b="1" i="0" u="none" strike="noStrike" baseline="0" dirty="0">
                <a:latin typeface="Calibri" panose="020F0502020204030204" pitchFamily="34" charset="0"/>
              </a:rPr>
              <a:t>Türk Aerosol İhracatı Ürünler Bazında Dağılımı 2024 yılı ilk 10 ay </a:t>
            </a:r>
            <a:endParaRPr lang="tr-TR" sz="2000" dirty="0"/>
          </a:p>
        </p:txBody>
      </p:sp>
      <p:grpSp>
        <p:nvGrpSpPr>
          <p:cNvPr id="4" name="Grup 3">
            <a:extLst>
              <a:ext uri="{FF2B5EF4-FFF2-40B4-BE49-F238E27FC236}">
                <a16:creationId xmlns:a16="http://schemas.microsoft.com/office/drawing/2014/main" id="{4A1081DA-9BE0-57C2-6259-8DDC97245862}"/>
              </a:ext>
            </a:extLst>
          </p:cNvPr>
          <p:cNvGrpSpPr/>
          <p:nvPr/>
        </p:nvGrpSpPr>
        <p:grpSpPr>
          <a:xfrm>
            <a:off x="623021" y="2066841"/>
            <a:ext cx="5575428" cy="4558672"/>
            <a:chOff x="472802" y="260867"/>
            <a:chExt cx="8449903" cy="6310668"/>
          </a:xfrm>
        </p:grpSpPr>
        <p:grpSp>
          <p:nvGrpSpPr>
            <p:cNvPr id="5" name="Grup 4">
              <a:extLst>
                <a:ext uri="{FF2B5EF4-FFF2-40B4-BE49-F238E27FC236}">
                  <a16:creationId xmlns:a16="http://schemas.microsoft.com/office/drawing/2014/main" id="{01EF00AA-0210-30EB-42B2-F3CE0453E1F9}"/>
                </a:ext>
              </a:extLst>
            </p:cNvPr>
            <p:cNvGrpSpPr/>
            <p:nvPr/>
          </p:nvGrpSpPr>
          <p:grpSpPr>
            <a:xfrm>
              <a:off x="4863300" y="260867"/>
              <a:ext cx="3901731" cy="1440000"/>
              <a:chOff x="1440537" y="159295"/>
              <a:chExt cx="3901731" cy="1440000"/>
            </a:xfrm>
          </p:grpSpPr>
          <p:pic>
            <p:nvPicPr>
              <p:cNvPr id="28" name="Resim 27" descr="elektronik eşyalar içeren bir resim&#10;&#10;Çok yüksek güvenilirlikle oluşturulmuş açıklama">
                <a:extLst>
                  <a:ext uri="{FF2B5EF4-FFF2-40B4-BE49-F238E27FC236}">
                    <a16:creationId xmlns:a16="http://schemas.microsoft.com/office/drawing/2014/main" id="{89CF58F9-4FB7-D494-8DBE-DBBD221738A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699" r="14369" b="11520"/>
              <a:stretch/>
            </p:blipFill>
            <p:spPr>
              <a:xfrm>
                <a:off x="1440537" y="159295"/>
                <a:ext cx="1145936" cy="1440000"/>
              </a:xfrm>
              <a:prstGeom prst="rect">
                <a:avLst/>
              </a:prstGeom>
            </p:spPr>
          </p:pic>
          <p:sp>
            <p:nvSpPr>
              <p:cNvPr id="29" name="Metin kutusu 28">
                <a:extLst>
                  <a:ext uri="{FF2B5EF4-FFF2-40B4-BE49-F238E27FC236}">
                    <a16:creationId xmlns:a16="http://schemas.microsoft.com/office/drawing/2014/main" id="{24B1443C-E315-1BE2-69E2-318746CA7863}"/>
                  </a:ext>
                </a:extLst>
              </p:cNvPr>
              <p:cNvSpPr txBox="1"/>
              <p:nvPr/>
            </p:nvSpPr>
            <p:spPr>
              <a:xfrm>
                <a:off x="3374230" y="440192"/>
                <a:ext cx="1968038" cy="724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400" b="1" dirty="0"/>
                  <a:t>Saç Spreyleri</a:t>
                </a:r>
              </a:p>
              <a:p>
                <a:r>
                  <a:rPr lang="tr-TR" sz="1400" b="1" dirty="0"/>
                  <a:t>15,6 milyon $</a:t>
                </a:r>
                <a:endParaRPr lang="en-US" sz="1400" b="1" dirty="0"/>
              </a:p>
            </p:txBody>
          </p:sp>
        </p:grpSp>
        <p:grpSp>
          <p:nvGrpSpPr>
            <p:cNvPr id="7" name="Grup 6">
              <a:extLst>
                <a:ext uri="{FF2B5EF4-FFF2-40B4-BE49-F238E27FC236}">
                  <a16:creationId xmlns:a16="http://schemas.microsoft.com/office/drawing/2014/main" id="{C36E2BAC-D814-5A56-E458-90D6D8CB4E7B}"/>
                </a:ext>
              </a:extLst>
            </p:cNvPr>
            <p:cNvGrpSpPr/>
            <p:nvPr/>
          </p:nvGrpSpPr>
          <p:grpSpPr>
            <a:xfrm>
              <a:off x="511643" y="5131535"/>
              <a:ext cx="3711908" cy="1440000"/>
              <a:chOff x="299139" y="1700867"/>
              <a:chExt cx="3711908" cy="1440000"/>
            </a:xfrm>
          </p:grpSpPr>
          <p:pic>
            <p:nvPicPr>
              <p:cNvPr id="26" name="Resim 25">
                <a:extLst>
                  <a:ext uri="{FF2B5EF4-FFF2-40B4-BE49-F238E27FC236}">
                    <a16:creationId xmlns:a16="http://schemas.microsoft.com/office/drawing/2014/main" id="{8618AF64-A9E4-D12A-BCDC-2D30EAE3D8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9139" y="1700867"/>
                <a:ext cx="1440000" cy="1440000"/>
              </a:xfrm>
              <a:prstGeom prst="rect">
                <a:avLst/>
              </a:prstGeom>
            </p:spPr>
          </p:pic>
          <p:sp>
            <p:nvSpPr>
              <p:cNvPr id="27" name="Metin kutusu 26">
                <a:extLst>
                  <a:ext uri="{FF2B5EF4-FFF2-40B4-BE49-F238E27FC236}">
                    <a16:creationId xmlns:a16="http://schemas.microsoft.com/office/drawing/2014/main" id="{09109983-554D-4609-A0D3-F858D59976AC}"/>
                  </a:ext>
                </a:extLst>
              </p:cNvPr>
              <p:cNvSpPr txBox="1"/>
              <p:nvPr/>
            </p:nvSpPr>
            <p:spPr>
              <a:xfrm>
                <a:off x="1885334" y="1821773"/>
                <a:ext cx="2125713" cy="724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400" b="1" dirty="0"/>
                  <a:t>Tıraş Köpüğü</a:t>
                </a:r>
              </a:p>
              <a:p>
                <a:r>
                  <a:rPr lang="tr-TR" sz="1400" b="1" dirty="0"/>
                  <a:t> 28,1 milyon $</a:t>
                </a:r>
                <a:endParaRPr lang="en-US" sz="1400" b="1" dirty="0"/>
              </a:p>
            </p:txBody>
          </p:sp>
        </p:grpSp>
        <p:grpSp>
          <p:nvGrpSpPr>
            <p:cNvPr id="8" name="Grup 7">
              <a:extLst>
                <a:ext uri="{FF2B5EF4-FFF2-40B4-BE49-F238E27FC236}">
                  <a16:creationId xmlns:a16="http://schemas.microsoft.com/office/drawing/2014/main" id="{03CE9CF2-CD08-EF4C-3643-AFB437A9222D}"/>
                </a:ext>
              </a:extLst>
            </p:cNvPr>
            <p:cNvGrpSpPr/>
            <p:nvPr/>
          </p:nvGrpSpPr>
          <p:grpSpPr>
            <a:xfrm>
              <a:off x="698347" y="1885533"/>
              <a:ext cx="3435492" cy="1440000"/>
              <a:chOff x="725194" y="3367069"/>
              <a:chExt cx="3435492" cy="1440000"/>
            </a:xfrm>
          </p:grpSpPr>
          <p:pic>
            <p:nvPicPr>
              <p:cNvPr id="24" name="Resim 23" descr="küçük resim içeren bir resim&#10;&#10;Yüksek güvenilirlikle oluşturulmuş açıklama">
                <a:extLst>
                  <a:ext uri="{FF2B5EF4-FFF2-40B4-BE49-F238E27FC236}">
                    <a16:creationId xmlns:a16="http://schemas.microsoft.com/office/drawing/2014/main" id="{DD31A9B8-4086-6C9A-B484-F9483D139B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5194" y="3367069"/>
                <a:ext cx="587890" cy="1440000"/>
              </a:xfrm>
              <a:prstGeom prst="rect">
                <a:avLst/>
              </a:prstGeom>
            </p:spPr>
          </p:pic>
          <p:sp>
            <p:nvSpPr>
              <p:cNvPr id="25" name="Metin kutusu 24">
                <a:extLst>
                  <a:ext uri="{FF2B5EF4-FFF2-40B4-BE49-F238E27FC236}">
                    <a16:creationId xmlns:a16="http://schemas.microsoft.com/office/drawing/2014/main" id="{C50637D0-6F37-19A1-36B2-4780558B5063}"/>
                  </a:ext>
                </a:extLst>
              </p:cNvPr>
              <p:cNvSpPr txBox="1"/>
              <p:nvPr/>
            </p:nvSpPr>
            <p:spPr>
              <a:xfrm>
                <a:off x="2124683" y="3568035"/>
                <a:ext cx="2036003" cy="724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400" b="1" dirty="0"/>
                  <a:t>Deodorant</a:t>
                </a:r>
              </a:p>
              <a:p>
                <a:r>
                  <a:rPr lang="tr-TR" sz="1400" b="1" dirty="0"/>
                  <a:t> 107 milyon $</a:t>
                </a:r>
                <a:endParaRPr lang="en-US" sz="1400" b="1" dirty="0"/>
              </a:p>
            </p:txBody>
          </p:sp>
        </p:grpSp>
        <p:grpSp>
          <p:nvGrpSpPr>
            <p:cNvPr id="9" name="Grup 8">
              <a:extLst>
                <a:ext uri="{FF2B5EF4-FFF2-40B4-BE49-F238E27FC236}">
                  <a16:creationId xmlns:a16="http://schemas.microsoft.com/office/drawing/2014/main" id="{501E7D28-6F59-B5E5-E923-0450546A80B6}"/>
                </a:ext>
              </a:extLst>
            </p:cNvPr>
            <p:cNvGrpSpPr/>
            <p:nvPr/>
          </p:nvGrpSpPr>
          <p:grpSpPr>
            <a:xfrm>
              <a:off x="472802" y="260868"/>
              <a:ext cx="3661039" cy="1439999"/>
              <a:chOff x="674777" y="5033272"/>
              <a:chExt cx="3661039" cy="1439999"/>
            </a:xfrm>
          </p:grpSpPr>
          <p:pic>
            <p:nvPicPr>
              <p:cNvPr id="22" name="Resim 21">
                <a:extLst>
                  <a:ext uri="{FF2B5EF4-FFF2-40B4-BE49-F238E27FC236}">
                    <a16:creationId xmlns:a16="http://schemas.microsoft.com/office/drawing/2014/main" id="{A9D0CDA9-2B48-FF2F-DAC2-FC34F4EE9D8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6373" r="25799"/>
              <a:stretch/>
            </p:blipFill>
            <p:spPr>
              <a:xfrm>
                <a:off x="674777" y="5033272"/>
                <a:ext cx="688724" cy="1439999"/>
              </a:xfrm>
              <a:prstGeom prst="rect">
                <a:avLst/>
              </a:prstGeom>
            </p:spPr>
          </p:pic>
          <p:sp>
            <p:nvSpPr>
              <p:cNvPr id="23" name="Metin kutusu 22">
                <a:extLst>
                  <a:ext uri="{FF2B5EF4-FFF2-40B4-BE49-F238E27FC236}">
                    <a16:creationId xmlns:a16="http://schemas.microsoft.com/office/drawing/2014/main" id="{586C1EB3-A27A-F47E-D0D3-2FF1F8B4DCDF}"/>
                  </a:ext>
                </a:extLst>
              </p:cNvPr>
              <p:cNvSpPr txBox="1"/>
              <p:nvPr/>
            </p:nvSpPr>
            <p:spPr>
              <a:xfrm>
                <a:off x="2299815" y="5291606"/>
                <a:ext cx="2036001" cy="724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400" b="1" dirty="0"/>
                  <a:t>Oda Spreyleri</a:t>
                </a:r>
              </a:p>
              <a:p>
                <a:r>
                  <a:rPr lang="tr-TR" sz="1400" b="1" dirty="0"/>
                  <a:t>147 milyon $</a:t>
                </a:r>
                <a:endParaRPr lang="en-US" sz="1400" b="1" dirty="0"/>
              </a:p>
            </p:txBody>
          </p:sp>
        </p:grpSp>
        <p:grpSp>
          <p:nvGrpSpPr>
            <p:cNvPr id="10" name="Grup 9">
              <a:extLst>
                <a:ext uri="{FF2B5EF4-FFF2-40B4-BE49-F238E27FC236}">
                  <a16:creationId xmlns:a16="http://schemas.microsoft.com/office/drawing/2014/main" id="{7E2FECAA-6D20-C980-5C75-FDE84313A9AB}"/>
                </a:ext>
              </a:extLst>
            </p:cNvPr>
            <p:cNvGrpSpPr/>
            <p:nvPr/>
          </p:nvGrpSpPr>
          <p:grpSpPr>
            <a:xfrm>
              <a:off x="4841321" y="5084618"/>
              <a:ext cx="3970590" cy="1440000"/>
              <a:chOff x="5148321" y="283975"/>
              <a:chExt cx="3970590" cy="1440000"/>
            </a:xfrm>
          </p:grpSpPr>
          <p:pic>
            <p:nvPicPr>
              <p:cNvPr id="20" name="Resim 19">
                <a:extLst>
                  <a:ext uri="{FF2B5EF4-FFF2-40B4-BE49-F238E27FC236}">
                    <a16:creationId xmlns:a16="http://schemas.microsoft.com/office/drawing/2014/main" id="{D63DF638-895A-FC1D-FE75-382040D245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48321" y="283975"/>
                <a:ext cx="1440000" cy="1440000"/>
              </a:xfrm>
              <a:prstGeom prst="rect">
                <a:avLst/>
              </a:prstGeom>
            </p:spPr>
          </p:pic>
          <p:sp>
            <p:nvSpPr>
              <p:cNvPr id="21" name="Metin kutusu 20">
                <a:extLst>
                  <a:ext uri="{FF2B5EF4-FFF2-40B4-BE49-F238E27FC236}">
                    <a16:creationId xmlns:a16="http://schemas.microsoft.com/office/drawing/2014/main" id="{D37A2F9C-BB1C-B520-EBE9-C26C9923C459}"/>
                  </a:ext>
                </a:extLst>
              </p:cNvPr>
              <p:cNvSpPr txBox="1"/>
              <p:nvPr/>
            </p:nvSpPr>
            <p:spPr>
              <a:xfrm>
                <a:off x="7103992" y="429675"/>
                <a:ext cx="2014919" cy="724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400" b="1" dirty="0"/>
                  <a:t>Mobilya Spreyi</a:t>
                </a:r>
              </a:p>
              <a:p>
                <a:r>
                  <a:rPr lang="tr-TR" sz="1400" b="1" dirty="0"/>
                  <a:t>1,5 milyon $</a:t>
                </a:r>
                <a:endParaRPr lang="en-US" sz="1400" b="1" dirty="0"/>
              </a:p>
            </p:txBody>
          </p:sp>
        </p:grpSp>
        <p:grpSp>
          <p:nvGrpSpPr>
            <p:cNvPr id="11" name="Grup 10">
              <a:extLst>
                <a:ext uri="{FF2B5EF4-FFF2-40B4-BE49-F238E27FC236}">
                  <a16:creationId xmlns:a16="http://schemas.microsoft.com/office/drawing/2014/main" id="{3FAFE6FA-B9BD-8B5F-0EA0-47FCEA10AE84}"/>
                </a:ext>
              </a:extLst>
            </p:cNvPr>
            <p:cNvGrpSpPr/>
            <p:nvPr/>
          </p:nvGrpSpPr>
          <p:grpSpPr>
            <a:xfrm>
              <a:off x="4498465" y="3489731"/>
              <a:ext cx="4424239" cy="1440000"/>
              <a:chOff x="4805465" y="1829884"/>
              <a:chExt cx="4424239" cy="1440000"/>
            </a:xfrm>
          </p:grpSpPr>
          <p:pic>
            <p:nvPicPr>
              <p:cNvPr id="18" name="Resim 17">
                <a:extLst>
                  <a:ext uri="{FF2B5EF4-FFF2-40B4-BE49-F238E27FC236}">
                    <a16:creationId xmlns:a16="http://schemas.microsoft.com/office/drawing/2014/main" id="{26A622C2-E943-F6D5-D6BF-FAA881208F0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540" t="22455" r="25874" b="30126"/>
              <a:stretch/>
            </p:blipFill>
            <p:spPr>
              <a:xfrm>
                <a:off x="4805465" y="1829884"/>
                <a:ext cx="2125714" cy="1440000"/>
              </a:xfrm>
              <a:prstGeom prst="rect">
                <a:avLst/>
              </a:prstGeom>
            </p:spPr>
          </p:pic>
          <p:sp>
            <p:nvSpPr>
              <p:cNvPr id="19" name="Metin kutusu 18">
                <a:extLst>
                  <a:ext uri="{FF2B5EF4-FFF2-40B4-BE49-F238E27FC236}">
                    <a16:creationId xmlns:a16="http://schemas.microsoft.com/office/drawing/2014/main" id="{53045A20-E239-3066-5081-A7E147E603E8}"/>
                  </a:ext>
                </a:extLst>
              </p:cNvPr>
              <p:cNvSpPr txBox="1"/>
              <p:nvPr/>
            </p:nvSpPr>
            <p:spPr>
              <a:xfrm>
                <a:off x="7103991" y="2185059"/>
                <a:ext cx="2125713" cy="724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400" b="1" dirty="0"/>
                  <a:t>Otomobil Spreyi</a:t>
                </a:r>
              </a:p>
              <a:p>
                <a:r>
                  <a:rPr lang="tr-TR" sz="1400" b="1" dirty="0"/>
                  <a:t>7 milyon $</a:t>
                </a:r>
                <a:endParaRPr lang="en-US" sz="1400" b="1" dirty="0"/>
              </a:p>
            </p:txBody>
          </p:sp>
        </p:grpSp>
        <p:grpSp>
          <p:nvGrpSpPr>
            <p:cNvPr id="12" name="Grup 11">
              <a:extLst>
                <a:ext uri="{FF2B5EF4-FFF2-40B4-BE49-F238E27FC236}">
                  <a16:creationId xmlns:a16="http://schemas.microsoft.com/office/drawing/2014/main" id="{65208DA6-4602-B853-2D3F-1E99D6339BF2}"/>
                </a:ext>
              </a:extLst>
            </p:cNvPr>
            <p:cNvGrpSpPr/>
            <p:nvPr/>
          </p:nvGrpSpPr>
          <p:grpSpPr>
            <a:xfrm>
              <a:off x="4934072" y="1908336"/>
              <a:ext cx="3988633" cy="1440000"/>
              <a:chOff x="5458875" y="3389872"/>
              <a:chExt cx="3988633" cy="1440000"/>
            </a:xfrm>
          </p:grpSpPr>
          <p:pic>
            <p:nvPicPr>
              <p:cNvPr id="16" name="Resim 15">
                <a:extLst>
                  <a:ext uri="{FF2B5EF4-FFF2-40B4-BE49-F238E27FC236}">
                    <a16:creationId xmlns:a16="http://schemas.microsoft.com/office/drawing/2014/main" id="{99AD4A8B-AA12-ADAA-EDCF-883E41AAE15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989"/>
              <a:stretch/>
            </p:blipFill>
            <p:spPr>
              <a:xfrm>
                <a:off x="5458875" y="3389872"/>
                <a:ext cx="1004393" cy="1440000"/>
              </a:xfrm>
              <a:prstGeom prst="rect">
                <a:avLst/>
              </a:prstGeom>
            </p:spPr>
          </p:pic>
          <p:sp>
            <p:nvSpPr>
              <p:cNvPr id="17" name="Metin kutusu 16">
                <a:extLst>
                  <a:ext uri="{FF2B5EF4-FFF2-40B4-BE49-F238E27FC236}">
                    <a16:creationId xmlns:a16="http://schemas.microsoft.com/office/drawing/2014/main" id="{011E8B9B-AC03-A2DB-3F74-3CBD7E647E45}"/>
                  </a:ext>
                </a:extLst>
              </p:cNvPr>
              <p:cNvSpPr txBox="1"/>
              <p:nvPr/>
            </p:nvSpPr>
            <p:spPr>
              <a:xfrm>
                <a:off x="7321796" y="3600139"/>
                <a:ext cx="2125712" cy="724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400" b="1" dirty="0"/>
                  <a:t>Çakmak Gazı </a:t>
                </a:r>
              </a:p>
              <a:p>
                <a:r>
                  <a:rPr lang="tr-TR" sz="1400" b="1" dirty="0"/>
                  <a:t>8,3 milyon $</a:t>
                </a:r>
                <a:endParaRPr lang="en-US" sz="1400" b="1" dirty="0"/>
              </a:p>
            </p:txBody>
          </p:sp>
        </p:grpSp>
        <p:grpSp>
          <p:nvGrpSpPr>
            <p:cNvPr id="13" name="Grup 12">
              <a:extLst>
                <a:ext uri="{FF2B5EF4-FFF2-40B4-BE49-F238E27FC236}">
                  <a16:creationId xmlns:a16="http://schemas.microsoft.com/office/drawing/2014/main" id="{44AECA29-D9B1-B332-9424-F5A3830705D3}"/>
                </a:ext>
              </a:extLst>
            </p:cNvPr>
            <p:cNvGrpSpPr/>
            <p:nvPr/>
          </p:nvGrpSpPr>
          <p:grpSpPr>
            <a:xfrm>
              <a:off x="472802" y="3508534"/>
              <a:ext cx="4025663" cy="1440000"/>
              <a:chOff x="4500024" y="5178350"/>
              <a:chExt cx="4025663" cy="1440000"/>
            </a:xfrm>
          </p:grpSpPr>
          <p:pic>
            <p:nvPicPr>
              <p:cNvPr id="14" name="Resim 13" descr="metin içeren bir resim&#10;&#10;Çok yüksek güvenilirlikle oluşturulmuş açıklama">
                <a:extLst>
                  <a:ext uri="{FF2B5EF4-FFF2-40B4-BE49-F238E27FC236}">
                    <a16:creationId xmlns:a16="http://schemas.microsoft.com/office/drawing/2014/main" id="{AE20630C-B21A-861D-EEC0-303B2E0C25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00024" y="5178350"/>
                <a:ext cx="1539539" cy="1440000"/>
              </a:xfrm>
              <a:prstGeom prst="rect">
                <a:avLst/>
              </a:prstGeom>
            </p:spPr>
          </p:pic>
          <p:sp>
            <p:nvSpPr>
              <p:cNvPr id="15" name="Metin kutusu 14">
                <a:extLst>
                  <a:ext uri="{FF2B5EF4-FFF2-40B4-BE49-F238E27FC236}">
                    <a16:creationId xmlns:a16="http://schemas.microsoft.com/office/drawing/2014/main" id="{77BF69D6-7A96-91E7-961A-AC1469624260}"/>
                  </a:ext>
                </a:extLst>
              </p:cNvPr>
              <p:cNvSpPr txBox="1"/>
              <p:nvPr/>
            </p:nvSpPr>
            <p:spPr>
              <a:xfrm>
                <a:off x="6193844" y="5314433"/>
                <a:ext cx="2331843" cy="724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400" b="1" dirty="0"/>
                  <a:t>Böcek İlacı Spreyi</a:t>
                </a:r>
              </a:p>
              <a:p>
                <a:r>
                  <a:rPr lang="tr-TR" sz="1400" b="1" dirty="0"/>
                  <a:t>71,4 milyon $</a:t>
                </a:r>
                <a:endParaRPr lang="en-US" sz="1400" b="1" dirty="0"/>
              </a:p>
            </p:txBody>
          </p:sp>
        </p:grpSp>
      </p:grpSp>
      <p:sp>
        <p:nvSpPr>
          <p:cNvPr id="32" name="Metin kutusu 31">
            <a:extLst>
              <a:ext uri="{FF2B5EF4-FFF2-40B4-BE49-F238E27FC236}">
                <a16:creationId xmlns:a16="http://schemas.microsoft.com/office/drawing/2014/main" id="{00591CA8-5C13-F4E4-D98E-80CE456EA485}"/>
              </a:ext>
            </a:extLst>
          </p:cNvPr>
          <p:cNvSpPr txBox="1"/>
          <p:nvPr/>
        </p:nvSpPr>
        <p:spPr>
          <a:xfrm>
            <a:off x="1685273" y="6586678"/>
            <a:ext cx="88182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/>
              <a:t>Türkiye İhracatı Verileri : İMMİB- İstanbul Maden ve Metaller İhracatçı Birlikleri                        Dünya İthalatı Verileri : trademap.org</a:t>
            </a:r>
          </a:p>
        </p:txBody>
      </p:sp>
      <p:pic>
        <p:nvPicPr>
          <p:cNvPr id="38" name="Resim 37">
            <a:extLst>
              <a:ext uri="{FF2B5EF4-FFF2-40B4-BE49-F238E27FC236}">
                <a16:creationId xmlns:a16="http://schemas.microsoft.com/office/drawing/2014/main" id="{A8E3A453-BB93-14F2-4FC9-A076CCA64828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 r="19232"/>
          <a:stretch/>
        </p:blipFill>
        <p:spPr>
          <a:xfrm>
            <a:off x="7589289" y="2155587"/>
            <a:ext cx="2821820" cy="207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262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F808FB-845B-7E06-4B05-31AE8BDD3C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sim1.jpg">
            <a:extLst>
              <a:ext uri="{FF2B5EF4-FFF2-40B4-BE49-F238E27FC236}">
                <a16:creationId xmlns:a16="http://schemas.microsoft.com/office/drawing/2014/main" id="{2C0CC107-04EC-00D7-C8D7-D30EF043BB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320"/>
            <a:ext cx="2286000" cy="128587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E9A0F60-9562-2DAC-CD2F-DC6D3654B8FB}"/>
              </a:ext>
            </a:extLst>
          </p:cNvPr>
          <p:cNvSpPr/>
          <p:nvPr/>
        </p:nvSpPr>
        <p:spPr>
          <a:xfrm>
            <a:off x="0" y="868680"/>
            <a:ext cx="12188952" cy="57150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EE5B0BD6-8C15-4233-E29E-4B1E6B365B73}"/>
              </a:ext>
            </a:extLst>
          </p:cNvPr>
          <p:cNvSpPr txBox="1"/>
          <p:nvPr/>
        </p:nvSpPr>
        <p:spPr>
          <a:xfrm>
            <a:off x="617792" y="1432476"/>
            <a:ext cx="537789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000" b="1" i="0" u="none" strike="noStrike" baseline="0">
                <a:latin typeface="Calibri" panose="020F0502020204030204" pitchFamily="34" charset="0"/>
              </a:defRPr>
            </a:lvl1pPr>
          </a:lstStyle>
          <a:p>
            <a:r>
              <a:rPr lang="tr-TR" dirty="0"/>
              <a:t>2023 Yılı Dünya Aerosol İthalat Verileri (1.000$)</a:t>
            </a:r>
          </a:p>
        </p:txBody>
      </p:sp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24FF5B03-A8E0-DE11-CAAD-5D246554E4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024375"/>
              </p:ext>
            </p:extLst>
          </p:nvPr>
        </p:nvGraphicFramePr>
        <p:xfrm>
          <a:off x="617792" y="1973395"/>
          <a:ext cx="5377890" cy="401592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567860">
                  <a:extLst>
                    <a:ext uri="{9D8B030D-6E8A-4147-A177-3AD203B41FA5}">
                      <a16:colId xmlns:a16="http://schemas.microsoft.com/office/drawing/2014/main" val="373991426"/>
                    </a:ext>
                  </a:extLst>
                </a:gridCol>
                <a:gridCol w="1769806">
                  <a:extLst>
                    <a:ext uri="{9D8B030D-6E8A-4147-A177-3AD203B41FA5}">
                      <a16:colId xmlns:a16="http://schemas.microsoft.com/office/drawing/2014/main" val="2512218774"/>
                    </a:ext>
                  </a:extLst>
                </a:gridCol>
                <a:gridCol w="1040224">
                  <a:extLst>
                    <a:ext uri="{9D8B030D-6E8A-4147-A177-3AD203B41FA5}">
                      <a16:colId xmlns:a16="http://schemas.microsoft.com/office/drawing/2014/main" val="4228148767"/>
                    </a:ext>
                  </a:extLst>
                </a:gridCol>
              </a:tblGrid>
              <a:tr h="336624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Dünya Aerosol İthalatı</a:t>
                      </a:r>
                      <a:endParaRPr lang="tr-T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20.668.114 $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422972"/>
                  </a:ext>
                </a:extLst>
              </a:tr>
              <a:tr h="336624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Brezilya</a:t>
                      </a:r>
                      <a:endParaRPr lang="tr-T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1.654.570 $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8,0%</a:t>
                      </a:r>
                      <a:endParaRPr lang="tr-T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9549910"/>
                  </a:ext>
                </a:extLst>
              </a:tr>
              <a:tr h="336624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A.B.D.</a:t>
                      </a:r>
                      <a:endParaRPr lang="tr-T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1.436.012 $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6,9%</a:t>
                      </a:r>
                      <a:endParaRPr lang="tr-T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4331350"/>
                  </a:ext>
                </a:extLst>
              </a:tr>
              <a:tr h="336624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Fransa</a:t>
                      </a:r>
                      <a:endParaRPr lang="tr-TR" sz="18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942.185 $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4,6%</a:t>
                      </a:r>
                      <a:endParaRPr lang="tr-TR" sz="18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062943"/>
                  </a:ext>
                </a:extLst>
              </a:tr>
              <a:tr h="336624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Almanya</a:t>
                      </a:r>
                      <a:endParaRPr lang="tr-TR" sz="18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915.857 $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4,4%</a:t>
                      </a:r>
                      <a:endParaRPr lang="tr-TR" sz="18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302970"/>
                  </a:ext>
                </a:extLst>
              </a:tr>
              <a:tr h="31306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Kanada</a:t>
                      </a:r>
                      <a:endParaRPr lang="tr-TR" sz="18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721.398 $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3,5%</a:t>
                      </a:r>
                      <a:endParaRPr lang="tr-T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943156"/>
                  </a:ext>
                </a:extLst>
              </a:tr>
              <a:tr h="336624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Hollanda</a:t>
                      </a:r>
                      <a:endParaRPr lang="tr-TR" sz="18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633.311 $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3,1%</a:t>
                      </a:r>
                      <a:endParaRPr lang="tr-T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0268879"/>
                  </a:ext>
                </a:extLst>
              </a:tr>
              <a:tr h="336624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Birleşik Krallık</a:t>
                      </a:r>
                      <a:endParaRPr lang="tr-TR" sz="18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629.689 $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3,0%</a:t>
                      </a:r>
                      <a:endParaRPr lang="tr-T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0582240"/>
                  </a:ext>
                </a:extLst>
              </a:tr>
              <a:tr h="336624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Hindistan</a:t>
                      </a:r>
                      <a:endParaRPr lang="tr-TR" sz="18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590.463 $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2,9%</a:t>
                      </a:r>
                      <a:endParaRPr lang="tr-T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667533"/>
                  </a:ext>
                </a:extLst>
              </a:tr>
              <a:tr h="336624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İtalya</a:t>
                      </a:r>
                      <a:endParaRPr lang="tr-TR" sz="18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529.900 $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2,6%</a:t>
                      </a:r>
                      <a:endParaRPr lang="tr-T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973968"/>
                  </a:ext>
                </a:extLst>
              </a:tr>
              <a:tr h="336624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İspanya</a:t>
                      </a:r>
                      <a:endParaRPr lang="tr-TR" sz="18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528.243 $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2,6%</a:t>
                      </a:r>
                      <a:endParaRPr lang="tr-T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149008"/>
                  </a:ext>
                </a:extLst>
              </a:tr>
              <a:tr h="336624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Diğer Ülkeler</a:t>
                      </a:r>
                      <a:endParaRPr lang="tr-TR" sz="18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12.086.486 $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58,5%</a:t>
                      </a:r>
                      <a:endParaRPr lang="tr-T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519335"/>
                  </a:ext>
                </a:extLst>
              </a:tr>
            </a:tbl>
          </a:graphicData>
        </a:graphic>
      </p:graphicFrame>
      <p:sp>
        <p:nvSpPr>
          <p:cNvPr id="7" name="Metin kutusu 6">
            <a:extLst>
              <a:ext uri="{FF2B5EF4-FFF2-40B4-BE49-F238E27FC236}">
                <a16:creationId xmlns:a16="http://schemas.microsoft.com/office/drawing/2014/main" id="{E036E672-F3B2-C3AF-C24C-79B5C49D3BA6}"/>
              </a:ext>
            </a:extLst>
          </p:cNvPr>
          <p:cNvSpPr txBox="1"/>
          <p:nvPr/>
        </p:nvSpPr>
        <p:spPr>
          <a:xfrm>
            <a:off x="1685273" y="6586678"/>
            <a:ext cx="88182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/>
              <a:t>Türkiye İhracatı Verileri : İMMİB- İstanbul Maden ve Metaller İhracatçı Birlikleri                        Dünya İthalatı Verileri : trademap.org</a:t>
            </a:r>
          </a:p>
        </p:txBody>
      </p:sp>
      <p:graphicFrame>
        <p:nvGraphicFramePr>
          <p:cNvPr id="11" name="Grafik 10">
            <a:extLst>
              <a:ext uri="{FF2B5EF4-FFF2-40B4-BE49-F238E27FC236}">
                <a16:creationId xmlns:a16="http://schemas.microsoft.com/office/drawing/2014/main" id="{297C026C-F6B3-E61E-B3F7-8E1F7EFA0D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0460396"/>
              </p:ext>
            </p:extLst>
          </p:nvPr>
        </p:nvGraphicFramePr>
        <p:xfrm>
          <a:off x="6356555" y="1284167"/>
          <a:ext cx="5589639" cy="4705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2" name="Resim 11">
            <a:extLst>
              <a:ext uri="{FF2B5EF4-FFF2-40B4-BE49-F238E27FC236}">
                <a16:creationId xmlns:a16="http://schemas.microsoft.com/office/drawing/2014/main" id="{AD98750D-BF1E-D35E-48F0-E45AD755465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17155"/>
          <a:stretch/>
        </p:blipFill>
        <p:spPr>
          <a:xfrm>
            <a:off x="9114693" y="1986242"/>
            <a:ext cx="2777715" cy="199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851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C51927-1A28-82ED-CEC3-90773F8004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sim1.jpg">
            <a:extLst>
              <a:ext uri="{FF2B5EF4-FFF2-40B4-BE49-F238E27FC236}">
                <a16:creationId xmlns:a16="http://schemas.microsoft.com/office/drawing/2014/main" id="{033E1EBF-94DE-11A1-7886-808AD5F87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320"/>
            <a:ext cx="2286000" cy="128587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40B795D-F709-B87C-4451-E61AA1EBB423}"/>
              </a:ext>
            </a:extLst>
          </p:cNvPr>
          <p:cNvSpPr/>
          <p:nvPr/>
        </p:nvSpPr>
        <p:spPr>
          <a:xfrm>
            <a:off x="0" y="868680"/>
            <a:ext cx="12188952" cy="57150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833736FD-8A71-1CA9-1D5E-4528305D1D0F}"/>
              </a:ext>
            </a:extLst>
          </p:cNvPr>
          <p:cNvSpPr txBox="1"/>
          <p:nvPr/>
        </p:nvSpPr>
        <p:spPr>
          <a:xfrm>
            <a:off x="796412" y="1222272"/>
            <a:ext cx="8712609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CB03E4C2-CB23-E06F-9966-CE2781B4C520}"/>
              </a:ext>
            </a:extLst>
          </p:cNvPr>
          <p:cNvSpPr txBox="1"/>
          <p:nvPr/>
        </p:nvSpPr>
        <p:spPr>
          <a:xfrm>
            <a:off x="487347" y="1288768"/>
            <a:ext cx="10905066" cy="1135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TEŞEKKÜRLER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65AD0F0F-F3EE-C28E-72B7-935D45CB6BAD}"/>
              </a:ext>
            </a:extLst>
          </p:cNvPr>
          <p:cNvSpPr txBox="1"/>
          <p:nvPr/>
        </p:nvSpPr>
        <p:spPr>
          <a:xfrm>
            <a:off x="348501" y="2787443"/>
            <a:ext cx="4008384" cy="14027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/>
              <a:t>AEROSOL SANAYİCİLERİ DERNEĞİ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hlinkClick r:id="rId3"/>
              </a:rPr>
              <a:t>asad@aerosol.org.tr</a:t>
            </a: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Koşuyolu</a:t>
            </a:r>
            <a:r>
              <a:rPr lang="en-US" sz="2000" dirty="0"/>
              <a:t> </a:t>
            </a:r>
            <a:r>
              <a:rPr lang="en-US" sz="2000" dirty="0" err="1"/>
              <a:t>Katip</a:t>
            </a:r>
            <a:r>
              <a:rPr lang="en-US" sz="2000" dirty="0"/>
              <a:t> Salih Sok. No:13</a:t>
            </a:r>
            <a:endParaRPr lang="tr-TR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tr-TR" sz="2000" dirty="0"/>
              <a:t>    </a:t>
            </a:r>
            <a:r>
              <a:rPr lang="en-US" sz="2000" dirty="0" err="1"/>
              <a:t>Kadıköy</a:t>
            </a:r>
            <a:r>
              <a:rPr lang="en-US" sz="2000" dirty="0"/>
              <a:t> – İSTANBUL</a:t>
            </a:r>
          </a:p>
        </p:txBody>
      </p:sp>
      <p:pic>
        <p:nvPicPr>
          <p:cNvPr id="7" name="Resim 6" descr="metin, küçük resim içeren bir resim&#10;&#10;Açıklama otomatik olarak oluşturuldu">
            <a:extLst>
              <a:ext uri="{FF2B5EF4-FFF2-40B4-BE49-F238E27FC236}">
                <a16:creationId xmlns:a16="http://schemas.microsoft.com/office/drawing/2014/main" id="{3DA1C9EF-0A0E-0326-39D6-0DCD80C45EA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6" r="3544" b="-1"/>
          <a:stretch/>
        </p:blipFill>
        <p:spPr>
          <a:xfrm>
            <a:off x="5587112" y="1856636"/>
            <a:ext cx="6253212" cy="351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578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378</Words>
  <Application>Microsoft Office PowerPoint</Application>
  <PresentationFormat>Özel</PresentationFormat>
  <Paragraphs>100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Aptos</vt:lpstr>
      <vt:lpstr>Arial</vt:lpstr>
      <vt:lpstr>Calibri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TYC0830</cp:lastModifiedBy>
  <cp:revision>4</cp:revision>
  <dcterms:created xsi:type="dcterms:W3CDTF">2013-01-27T09:14:16Z</dcterms:created>
  <dcterms:modified xsi:type="dcterms:W3CDTF">2024-11-16T20:39:08Z</dcterms:modified>
  <cp:category/>
</cp:coreProperties>
</file>